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194E77F-AEB3-4311-967A-D86DF9EDED0A}" type="datetimeFigureOut">
              <a:rPr lang="es-MX" smtClean="0"/>
              <a:t>28/04/2013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32E10EB-F3B6-4BBD-905F-E86DF0837C2A}" type="slidenum">
              <a:rPr lang="es-MX" smtClean="0"/>
              <a:t>‹Nº›</a:t>
            </a:fld>
            <a:endParaRPr lang="es-MX"/>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194E77F-AEB3-4311-967A-D86DF9EDED0A}" type="datetimeFigureOut">
              <a:rPr lang="es-MX" smtClean="0"/>
              <a:t>28/04/2013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194E77F-AEB3-4311-967A-D86DF9EDED0A}" type="datetimeFigureOut">
              <a:rPr lang="es-MX" smtClean="0"/>
              <a:t>28/04/2013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194E77F-AEB3-4311-967A-D86DF9EDED0A}" type="datetimeFigureOut">
              <a:rPr lang="es-MX" smtClean="0"/>
              <a:t>28/04/2013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5" name="Title 94"/>
          <p:cNvSpPr>
            <a:spLocks noGrp="1"/>
          </p:cNvSpPr>
          <p:nvPr>
            <p:ph type="title"/>
          </p:nvPr>
        </p:nvSpPr>
        <p:spPr>
          <a:xfrm>
            <a:off x="457200" y="4463568"/>
            <a:ext cx="8305800" cy="1143000"/>
          </a:xfrm>
        </p:spPr>
        <p:txBody>
          <a:bodyPr/>
          <a:lstStyle/>
          <a:p>
            <a:r>
              <a:rPr lang="es-ES" smtClean="0"/>
              <a:t>Haga clic para modificar el estilo de título del patrón</a:t>
            </a:r>
            <a:endParaRPr lang="en-US"/>
          </a:p>
        </p:txBody>
      </p:sp>
      <p:sp>
        <p:nvSpPr>
          <p:cNvPr id="2" name="Date Placeholder 1"/>
          <p:cNvSpPr>
            <a:spLocks noGrp="1"/>
          </p:cNvSpPr>
          <p:nvPr>
            <p:ph type="dt" sz="half" idx="10"/>
          </p:nvPr>
        </p:nvSpPr>
        <p:spPr/>
        <p:txBody>
          <a:bodyPr/>
          <a:lstStyle/>
          <a:p>
            <a:fld id="{3194E77F-AEB3-4311-967A-D86DF9EDED0A}" type="datetimeFigureOut">
              <a:rPr lang="es-MX" smtClean="0"/>
              <a:t>28/04/2013</a:t>
            </a:fld>
            <a:endParaRPr lang="es-MX"/>
          </a:p>
        </p:txBody>
      </p:sp>
      <p:sp>
        <p:nvSpPr>
          <p:cNvPr id="91" name="Footer Placeholder 90"/>
          <p:cNvSpPr>
            <a:spLocks noGrp="1"/>
          </p:cNvSpPr>
          <p:nvPr>
            <p:ph type="ftr" sz="quarter" idx="11"/>
          </p:nvPr>
        </p:nvSpPr>
        <p:spPr/>
        <p:txBody>
          <a:bodyPr/>
          <a:lstStyle/>
          <a:p>
            <a:endParaRPr lang="es-MX"/>
          </a:p>
        </p:txBody>
      </p:sp>
      <p:sp>
        <p:nvSpPr>
          <p:cNvPr id="92" name="Slide Number Placeholder 91"/>
          <p:cNvSpPr>
            <a:spLocks noGrp="1"/>
          </p:cNvSpPr>
          <p:nvPr>
            <p:ph type="sldNum" sz="quarter" idx="12"/>
          </p:nvPr>
        </p:nvSpPr>
        <p:spPr/>
        <p:txBody>
          <a:bodyPr/>
          <a:lstStyle/>
          <a:p>
            <a:fld id="{D32E10EB-F3B6-4BBD-905F-E86DF0837C2A}"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3194E77F-AEB3-4311-967A-D86DF9EDED0A}" type="datetimeFigureOut">
              <a:rPr lang="es-MX" smtClean="0"/>
              <a:t>28/04/2013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3194E77F-AEB3-4311-967A-D86DF9EDED0A}" type="datetimeFigureOut">
              <a:rPr lang="es-MX" smtClean="0"/>
              <a:t>28/04/2013</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194E77F-AEB3-4311-967A-D86DF9EDED0A}" type="datetimeFigureOut">
              <a:rPr lang="es-MX" smtClean="0"/>
              <a:t>28/04/2013</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94E77F-AEB3-4311-967A-D86DF9EDED0A}" type="datetimeFigureOut">
              <a:rPr lang="es-MX" smtClean="0"/>
              <a:t>28/04/2013</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32E10EB-F3B6-4BBD-905F-E86DF0837C2A}" type="slidenum">
              <a:rPr lang="es-MX" smtClean="0"/>
              <a:t>‹Nº›</a:t>
            </a:fld>
            <a:endParaRPr lang="es-MX"/>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194E77F-AEB3-4311-967A-D86DF9EDED0A}" type="datetimeFigureOut">
              <a:rPr lang="es-MX" smtClean="0"/>
              <a:t>28/04/2013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32E10EB-F3B6-4BBD-905F-E86DF0837C2A}" type="slidenum">
              <a:rPr lang="es-MX" smtClean="0"/>
              <a:t>‹Nº›</a:t>
            </a:fld>
            <a:endParaRPr lang="es-MX"/>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5" name="Date Placeholder 4"/>
          <p:cNvSpPr>
            <a:spLocks noGrp="1"/>
          </p:cNvSpPr>
          <p:nvPr>
            <p:ph type="dt" sz="half" idx="10"/>
          </p:nvPr>
        </p:nvSpPr>
        <p:spPr/>
        <p:txBody>
          <a:bodyPr/>
          <a:lstStyle/>
          <a:p>
            <a:fld id="{3194E77F-AEB3-4311-967A-D86DF9EDED0A}" type="datetimeFigureOut">
              <a:rPr lang="es-MX" smtClean="0"/>
              <a:t>28/04/2013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32E10EB-F3B6-4BBD-905F-E86DF0837C2A}" type="slidenum">
              <a:rPr lang="es-MX" smtClean="0"/>
              <a:t>‹Nº›</a:t>
            </a:fld>
            <a:endParaRPr lang="es-MX"/>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3194E77F-AEB3-4311-967A-D86DF9EDED0A}" type="datetimeFigureOut">
              <a:rPr lang="es-MX" smtClean="0"/>
              <a:t>28/04/2013</a:t>
            </a:fld>
            <a:endParaRPr lang="es-MX"/>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MX"/>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D32E10EB-F3B6-4BBD-905F-E86DF0837C2A}"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a:t>Active </a:t>
            </a:r>
            <a:r>
              <a:rPr lang="es-MX" dirty="0" err="1"/>
              <a:t>Directory</a:t>
            </a:r>
            <a:r>
              <a:rPr lang="es-MX" dirty="0"/>
              <a:t/>
            </a:r>
            <a:br>
              <a:rPr lang="es-MX" dirty="0"/>
            </a:br>
            <a:endParaRPr lang="es-MX" dirty="0"/>
          </a:p>
        </p:txBody>
      </p:sp>
      <p:sp>
        <p:nvSpPr>
          <p:cNvPr id="3" name="2 Subtítulo"/>
          <p:cNvSpPr>
            <a:spLocks noGrp="1"/>
          </p:cNvSpPr>
          <p:nvPr>
            <p:ph type="subTitle" idx="1"/>
          </p:nvPr>
        </p:nvSpPr>
        <p:spPr/>
        <p:txBody>
          <a:bodyPr/>
          <a:lstStyle/>
          <a:p>
            <a:r>
              <a:rPr lang="es-ES" dirty="0" smtClean="0"/>
              <a:t>Diana Herrera León </a:t>
            </a:r>
          </a:p>
          <a:p>
            <a:r>
              <a:rPr lang="es-ES" dirty="0" smtClean="0"/>
              <a:t>6 º  «H»</a:t>
            </a:r>
            <a:endParaRPr lang="es-MX" dirty="0"/>
          </a:p>
        </p:txBody>
      </p:sp>
    </p:spTree>
    <p:extLst>
      <p:ext uri="{BB962C8B-B14F-4D97-AF65-F5344CB8AC3E}">
        <p14:creationId xmlns:p14="http://schemas.microsoft.com/office/powerpoint/2010/main" val="17358944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Que es </a:t>
            </a:r>
            <a:r>
              <a:rPr lang="es-MX" dirty="0"/>
              <a:t>Active </a:t>
            </a:r>
            <a:r>
              <a:rPr lang="es-MX" dirty="0" err="1" smtClean="0"/>
              <a:t>Directory</a:t>
            </a:r>
            <a:endParaRPr lang="es-MX" dirty="0"/>
          </a:p>
        </p:txBody>
      </p:sp>
      <p:sp>
        <p:nvSpPr>
          <p:cNvPr id="3" name="2 Marcador de contenido"/>
          <p:cNvSpPr>
            <a:spLocks noGrp="1"/>
          </p:cNvSpPr>
          <p:nvPr>
            <p:ph idx="1"/>
          </p:nvPr>
        </p:nvSpPr>
        <p:spPr>
          <a:xfrm>
            <a:off x="457200" y="1600200"/>
            <a:ext cx="3898776" cy="3556991"/>
          </a:xfrm>
        </p:spPr>
        <p:txBody>
          <a:bodyPr>
            <a:normAutofit/>
          </a:bodyPr>
          <a:lstStyle/>
          <a:p>
            <a:pPr algn="just"/>
            <a:r>
              <a:rPr lang="es-MX" dirty="0"/>
              <a:t>E</a:t>
            </a:r>
            <a:r>
              <a:rPr lang="es-MX" dirty="0" smtClean="0"/>
              <a:t>s </a:t>
            </a:r>
            <a:r>
              <a:rPr lang="es-MX" dirty="0"/>
              <a:t>el término que usa Microsoft para referirse a su implementación de servicio de directorio en una red distribuida de computadores. Utiliza distintos protocolos(principalmente LDAP, DNS, DHCP, Kerberos...).</a:t>
            </a:r>
            <a:endParaRPr lang="es-MX" dirty="0"/>
          </a:p>
        </p:txBody>
      </p:sp>
      <p:sp>
        <p:nvSpPr>
          <p:cNvPr id="4" name="2 Marcador de contenido"/>
          <p:cNvSpPr txBox="1">
            <a:spLocks/>
          </p:cNvSpPr>
          <p:nvPr/>
        </p:nvSpPr>
        <p:spPr>
          <a:xfrm>
            <a:off x="4716016" y="2204864"/>
            <a:ext cx="4248472" cy="2355808"/>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a:lstStyle>
          <a:p>
            <a:pPr algn="just"/>
            <a:r>
              <a:rPr lang="es-MX" dirty="0"/>
              <a:t>Su estructura jerárquica permite mantener una serie de objetos relacionados con componentes de una red, como usuarios, grupos de usuarios, permisos y asignación de recursos y políticas de acceso.</a:t>
            </a:r>
            <a:endParaRPr lang="es-MX" dirty="0"/>
          </a:p>
        </p:txBody>
      </p:sp>
      <p:cxnSp>
        <p:nvCxnSpPr>
          <p:cNvPr id="6" name="5 Conector angular"/>
          <p:cNvCxnSpPr/>
          <p:nvPr/>
        </p:nvCxnSpPr>
        <p:spPr>
          <a:xfrm>
            <a:off x="1547664" y="1484784"/>
            <a:ext cx="5976664" cy="4032448"/>
          </a:xfrm>
          <a:prstGeom prst="bentConnector3">
            <a:avLst/>
          </a:prstGeom>
          <a:ln w="76200"/>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15217"/>
            <a:ext cx="320040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30337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525685"/>
            <a:ext cx="8229600" cy="4525963"/>
          </a:xfrm>
        </p:spPr>
        <p:txBody>
          <a:bodyPr/>
          <a:lstStyle/>
          <a:p>
            <a:pPr algn="just"/>
            <a:r>
              <a:rPr lang="es-MX" dirty="0"/>
              <a:t>Active </a:t>
            </a:r>
            <a:r>
              <a:rPr lang="es-MX" dirty="0" err="1"/>
              <a:t>Directory</a:t>
            </a:r>
            <a:r>
              <a:rPr lang="es-MX" dirty="0"/>
              <a:t> permite a los administradores establecer políticas a nivel de empresa, desplegar programas en muchos ordenadores y aplicar actualizaciones críticas a una organización entera. Un Active </a:t>
            </a:r>
            <a:r>
              <a:rPr lang="es-MX" dirty="0" err="1"/>
              <a:t>Directory</a:t>
            </a:r>
            <a:r>
              <a:rPr lang="es-MX" dirty="0"/>
              <a:t> almacena información de una organización en una base de datos central, organizada y accesible. Pueden encontrarse desde directorios con cientos de objetos para una red pequeña hasta directorios con millones de objetos.</a:t>
            </a:r>
            <a:endParaRPr lang="es-MX" dirty="0"/>
          </a:p>
        </p:txBody>
      </p:sp>
      <p:pic>
        <p:nvPicPr>
          <p:cNvPr id="2050" name="Picture 2" descr="http://www.contek-office-tech.com/Qnap_feature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284984"/>
            <a:ext cx="5544615" cy="3339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424762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Estructura </a:t>
            </a:r>
            <a:endParaRPr lang="es-MX" dirty="0"/>
          </a:p>
        </p:txBody>
      </p:sp>
      <p:sp>
        <p:nvSpPr>
          <p:cNvPr id="3" name="2 Marcador de contenido"/>
          <p:cNvSpPr>
            <a:spLocks noGrp="1"/>
          </p:cNvSpPr>
          <p:nvPr>
            <p:ph idx="1"/>
          </p:nvPr>
        </p:nvSpPr>
        <p:spPr>
          <a:xfrm>
            <a:off x="457200" y="1600200"/>
            <a:ext cx="5698976" cy="4525963"/>
          </a:xfrm>
        </p:spPr>
        <p:txBody>
          <a:bodyPr>
            <a:normAutofit fontScale="85000" lnSpcReduction="10000"/>
          </a:bodyPr>
          <a:lstStyle/>
          <a:p>
            <a:pPr algn="just"/>
            <a:r>
              <a:rPr lang="es-MX" b="1" dirty="0"/>
              <a:t>Active </a:t>
            </a:r>
            <a:r>
              <a:rPr lang="es-MX" b="1" dirty="0" err="1"/>
              <a:t>Directory</a:t>
            </a:r>
            <a:r>
              <a:rPr lang="es-MX" dirty="0"/>
              <a:t> está basado en una serie de estándares llamados X.500, aquí se encuentra una definición lógica a modo jerárquico.</a:t>
            </a:r>
          </a:p>
          <a:p>
            <a:pPr algn="just"/>
            <a:r>
              <a:rPr lang="es-MX" dirty="0"/>
              <a:t>Dominios y subdominios se identifican utilizando la misma notación de las zonas DNS, razón por la cual Active </a:t>
            </a:r>
            <a:r>
              <a:rPr lang="es-MX" dirty="0" err="1"/>
              <a:t>Directory</a:t>
            </a:r>
            <a:r>
              <a:rPr lang="es-MX" dirty="0"/>
              <a:t> requiere uno o más servidores DNS que permitan el direccionamiento de los elementos pertenecientes a la red, como por ejemplo el listado de equipos conectados; y los componentes lógicos de la red, como el listado de usuarios.</a:t>
            </a:r>
          </a:p>
          <a:p>
            <a:pPr algn="just"/>
            <a:r>
              <a:rPr lang="es-MX" dirty="0"/>
              <a:t>Un ejemplo de la estructura descendente (o herencia), es que si un usuario pertenece a un dominio, será reconocido en todo el árbol generado a partir de ese dominio, sin necesidad de pertenecer a cada uno de los subdominios.</a:t>
            </a:r>
          </a:p>
          <a:p>
            <a:pPr algn="just"/>
            <a:endParaRPr lang="es-MX"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2276872"/>
            <a:ext cx="2520280" cy="2399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358415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Funcionamiento</a:t>
            </a:r>
            <a:endParaRPr lang="es-MX" dirty="0"/>
          </a:p>
        </p:txBody>
      </p:sp>
      <p:sp>
        <p:nvSpPr>
          <p:cNvPr id="3" name="2 Marcador de contenido"/>
          <p:cNvSpPr>
            <a:spLocks noGrp="1"/>
          </p:cNvSpPr>
          <p:nvPr>
            <p:ph idx="1"/>
          </p:nvPr>
        </p:nvSpPr>
        <p:spPr>
          <a:xfrm>
            <a:off x="457200" y="1600200"/>
            <a:ext cx="5698976" cy="4525963"/>
          </a:xfrm>
        </p:spPr>
        <p:txBody>
          <a:bodyPr>
            <a:normAutofit fontScale="77500" lnSpcReduction="20000"/>
          </a:bodyPr>
          <a:lstStyle/>
          <a:p>
            <a:pPr algn="just"/>
            <a:r>
              <a:rPr lang="es-MX" dirty="0"/>
              <a:t>Su funcionamiento es similar a otras estructuras de LDAP (</a:t>
            </a:r>
            <a:r>
              <a:rPr lang="es-MX" i="1" dirty="0" err="1"/>
              <a:t>Lightweight</a:t>
            </a:r>
            <a:r>
              <a:rPr lang="es-MX" i="1" dirty="0"/>
              <a:t> </a:t>
            </a:r>
            <a:r>
              <a:rPr lang="es-MX" i="1" dirty="0" err="1"/>
              <a:t>Directory</a:t>
            </a:r>
            <a:r>
              <a:rPr lang="es-MX" i="1" dirty="0"/>
              <a:t> Access </a:t>
            </a:r>
            <a:r>
              <a:rPr lang="es-MX" i="1" dirty="0" err="1"/>
              <a:t>Protocol</a:t>
            </a:r>
            <a:r>
              <a:rPr lang="es-MX" dirty="0"/>
              <a:t>), ya que este protocolo viene implementado de forma similar a una base de datos, la cual almacena en forma centralizada toda la información relativa a un dominio de autenticación. Una de sus ventajas es la sincronización presente entre los distintos servidores de autenticación de todo el dominio.</a:t>
            </a:r>
          </a:p>
          <a:p>
            <a:pPr algn="just"/>
            <a:r>
              <a:rPr lang="es-MX" dirty="0"/>
              <a:t>A su vez, cada uno de estos objetos tendrá atributos que permiten identificarlos en modo unívoco (por ejemplo, los usuarios tendrán campo «nombre», campo «email», etcétera, las impresoras de red tendrán campo «nombre», campo «fabricante», campo «modelo», campo "usuarios que pueden acceder", </a:t>
            </a:r>
            <a:r>
              <a:rPr lang="es-MX" dirty="0" err="1"/>
              <a:t>etc</a:t>
            </a:r>
            <a:r>
              <a:rPr lang="es-MX" dirty="0"/>
              <a:t>). Toda esta información queda almacenada en </a:t>
            </a:r>
            <a:r>
              <a:rPr lang="es-MX" i="1" dirty="0"/>
              <a:t>Active </a:t>
            </a:r>
            <a:r>
              <a:rPr lang="es-MX" i="1" dirty="0" err="1"/>
              <a:t>Directory</a:t>
            </a:r>
            <a:r>
              <a:rPr lang="es-MX" dirty="0"/>
              <a:t> replicándose de forma automática entre todos los servidores que controlan el acceso al dominio.</a:t>
            </a:r>
          </a:p>
          <a:p>
            <a:pPr algn="just"/>
            <a:endParaRPr lang="es-MX"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1844824"/>
            <a:ext cx="2448272" cy="39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603185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Requisitos de instalación </a:t>
            </a:r>
            <a:endParaRPr lang="es-MX" dirty="0"/>
          </a:p>
        </p:txBody>
      </p:sp>
      <p:sp>
        <p:nvSpPr>
          <p:cNvPr id="3" name="2 Marcador de contenido"/>
          <p:cNvSpPr>
            <a:spLocks noGrp="1"/>
          </p:cNvSpPr>
          <p:nvPr>
            <p:ph idx="1"/>
          </p:nvPr>
        </p:nvSpPr>
        <p:spPr/>
        <p:txBody>
          <a:bodyPr>
            <a:normAutofit lnSpcReduction="10000"/>
          </a:bodyPr>
          <a:lstStyle/>
          <a:p>
            <a:pPr algn="just"/>
            <a:r>
              <a:rPr lang="es-MX" dirty="0"/>
              <a:t>Para crear un dominio hay que cumplir, por lo menos, con los siguientes requisitos recomendados:</a:t>
            </a:r>
          </a:p>
          <a:p>
            <a:pPr algn="just"/>
            <a:r>
              <a:rPr lang="es-MX" dirty="0"/>
              <a:t>Tener cualquier versión Server de Windows 2000, 2003 (Server, </a:t>
            </a:r>
            <a:r>
              <a:rPr lang="es-MX" dirty="0" err="1"/>
              <a:t>Advanced</a:t>
            </a:r>
            <a:r>
              <a:rPr lang="es-MX" dirty="0"/>
              <a:t> Server o </a:t>
            </a:r>
            <a:r>
              <a:rPr lang="es-MX" dirty="0" err="1"/>
              <a:t>Datacenter</a:t>
            </a:r>
            <a:r>
              <a:rPr lang="es-MX" dirty="0"/>
              <a:t> Server) o Windows 2008, en el caso de 2003 server, tener instalado el </a:t>
            </a:r>
            <a:r>
              <a:rPr lang="es-MX" dirty="0" err="1"/>
              <a:t>service</a:t>
            </a:r>
            <a:r>
              <a:rPr lang="es-MX" dirty="0"/>
              <a:t> pack 1 en la máquina.</a:t>
            </a:r>
          </a:p>
          <a:p>
            <a:pPr algn="just"/>
            <a:r>
              <a:rPr lang="es-MX" dirty="0"/>
              <a:t>Protocolo TCP/IP instalado y configurado manualmente, es decir, sin contar con una dirección asignada por DHCP,</a:t>
            </a:r>
          </a:p>
          <a:p>
            <a:pPr algn="just"/>
            <a:r>
              <a:rPr lang="es-MX" dirty="0"/>
              <a:t>Tener un servidor de nombre de DNS, para resolver la dirección de los distintos recursos físicos presentes en la red</a:t>
            </a:r>
          </a:p>
          <a:p>
            <a:pPr algn="just"/>
            <a:r>
              <a:rPr lang="es-MX" dirty="0"/>
              <a:t>Poseer más de 250 MB en una unidad de disco formateada en NTFS.DE WINDOWS</a:t>
            </a:r>
          </a:p>
          <a:p>
            <a:pPr algn="just"/>
            <a:endParaRPr lang="es-MX" dirty="0"/>
          </a:p>
        </p:txBody>
      </p:sp>
    </p:spTree>
    <p:extLst>
      <p:ext uri="{BB962C8B-B14F-4D97-AF65-F5344CB8AC3E}">
        <p14:creationId xmlns:p14="http://schemas.microsoft.com/office/powerpoint/2010/main" val="85856462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Divisiones básicas de Active </a:t>
            </a:r>
            <a:r>
              <a:rPr lang="es-MX" dirty="0" err="1"/>
              <a:t>Directory</a:t>
            </a:r>
            <a:endParaRPr lang="es-MX" dirty="0"/>
          </a:p>
        </p:txBody>
      </p:sp>
      <p:sp>
        <p:nvSpPr>
          <p:cNvPr id="3" name="2 Marcador de contenido"/>
          <p:cNvSpPr>
            <a:spLocks noGrp="1"/>
          </p:cNvSpPr>
          <p:nvPr>
            <p:ph idx="1"/>
          </p:nvPr>
        </p:nvSpPr>
        <p:spPr/>
        <p:txBody>
          <a:bodyPr>
            <a:normAutofit fontScale="70000" lnSpcReduction="20000"/>
          </a:bodyPr>
          <a:lstStyle/>
          <a:p>
            <a:pPr algn="just"/>
            <a:r>
              <a:rPr lang="es-MX" dirty="0"/>
              <a:t>Las redes de Active </a:t>
            </a:r>
            <a:r>
              <a:rPr lang="es-MX" dirty="0" err="1"/>
              <a:t>Directory</a:t>
            </a:r>
            <a:r>
              <a:rPr lang="es-MX" dirty="0"/>
              <a:t> están organizadas en cuatro tipos de divisiones o estructuras de almacenamiento: bosques, dominios, unidades organizativas y </a:t>
            </a:r>
            <a:r>
              <a:rPr lang="es-MX" dirty="0" smtClean="0"/>
              <a:t>sitios.</a:t>
            </a:r>
          </a:p>
          <a:p>
            <a:r>
              <a:rPr lang="es-MX" dirty="0" smtClean="0"/>
              <a:t>bosques: </a:t>
            </a:r>
            <a:r>
              <a:rPr lang="es-MX" dirty="0"/>
              <a:t>El conjunto de todos los objetos, sus atributos y sintaxis de atributos en Active </a:t>
            </a:r>
            <a:r>
              <a:rPr lang="es-MX" dirty="0" err="1"/>
              <a:t>Directory</a:t>
            </a:r>
            <a:r>
              <a:rPr lang="es-MX" dirty="0"/>
              <a:t>.</a:t>
            </a:r>
          </a:p>
          <a:p>
            <a:r>
              <a:rPr lang="es-MX" dirty="0" smtClean="0"/>
              <a:t>dominio: </a:t>
            </a:r>
            <a:r>
              <a:rPr lang="es-MX" dirty="0"/>
              <a:t>Una colección de computadoras que comparten un conjunto de directivas comunes, un nombre y una base de datos para sus miembros.</a:t>
            </a:r>
          </a:p>
          <a:p>
            <a:r>
              <a:rPr lang="es-MX" dirty="0" smtClean="0"/>
              <a:t>unidades </a:t>
            </a:r>
            <a:r>
              <a:rPr lang="es-MX" dirty="0"/>
              <a:t>organizativas: Contenedores en los que se agrupan los dominios. Establecen una jerarquía para el dominio y crean la estructura del Active </a:t>
            </a:r>
            <a:r>
              <a:rPr lang="es-MX" dirty="0" err="1"/>
              <a:t>Directory</a:t>
            </a:r>
            <a:r>
              <a:rPr lang="es-MX" dirty="0"/>
              <a:t> de la compañía en términos geográficos u organizativos.</a:t>
            </a:r>
          </a:p>
          <a:p>
            <a:r>
              <a:rPr lang="es-MX" dirty="0" smtClean="0"/>
              <a:t>sitios: </a:t>
            </a:r>
            <a:r>
              <a:rPr lang="es-MX" dirty="0"/>
              <a:t>Agrupamientos físicos independientes del dominio y la estructura de las unidades organizativas. Los sitios distinguen entre ubicaciones conectadas por conexiones de baja o de alta velocidad y están definidos por una o más subredes IP.</a:t>
            </a:r>
          </a:p>
          <a:p>
            <a:r>
              <a:rPr lang="es-MX" i="1" dirty="0"/>
              <a:t>bosques</a:t>
            </a:r>
            <a:r>
              <a:rPr lang="es-MX" dirty="0"/>
              <a:t> no están limitados en cuanto a su geografía o topología de red. Un único bosque puede contener numerosos dominios y cada uno de ellos compartir un esquema común. Los dominios que son miembros del mismo bosque no necesitan siquiera tener una conexión LAN o WAN dedicada entre ellos. Una única red puede alojar también múltiples bosques independientes. En general, se debería utilizar un solo bosque para cada entidad corporativa. Sin embargo, puede ser deseable usar bosques adicionales para hacer pruebas e investigaciones fuera del bosque de producción.</a:t>
            </a:r>
          </a:p>
          <a:p>
            <a:pPr algn="just"/>
            <a:endParaRPr lang="es-MX" dirty="0"/>
          </a:p>
        </p:txBody>
      </p:sp>
    </p:spTree>
    <p:extLst>
      <p:ext uri="{BB962C8B-B14F-4D97-AF65-F5344CB8AC3E}">
        <p14:creationId xmlns:p14="http://schemas.microsoft.com/office/powerpoint/2010/main" val="363095275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Paja">
  <a:themeElements>
    <a:clrScheme name="Paja">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j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34</TotalTime>
  <Words>304</Words>
  <Application>Microsoft Office PowerPoint</Application>
  <PresentationFormat>Presentación en pantalla (4:3)</PresentationFormat>
  <Paragraphs>27</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Paja</vt:lpstr>
      <vt:lpstr>Active Directory </vt:lpstr>
      <vt:lpstr>Que es Active Directory</vt:lpstr>
      <vt:lpstr>Presentación de PowerPoint</vt:lpstr>
      <vt:lpstr>Estructura </vt:lpstr>
      <vt:lpstr>Funcionamiento</vt:lpstr>
      <vt:lpstr>Requisitos de instalación </vt:lpstr>
      <vt:lpstr>Divisiones básicas de Active Directory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dc:title>
  <dc:creator>Usuario</dc:creator>
  <cp:lastModifiedBy>Usuario</cp:lastModifiedBy>
  <cp:revision>4</cp:revision>
  <dcterms:created xsi:type="dcterms:W3CDTF">2013-04-28T23:35:21Z</dcterms:created>
  <dcterms:modified xsi:type="dcterms:W3CDTF">2013-04-29T00:10:04Z</dcterms:modified>
</cp:coreProperties>
</file>