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32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C5D6E196-5A18-4DB8-A64B-00F5D0D3BBA2}" type="datetimeFigureOut">
              <a:rPr lang="es-MX" smtClean="0"/>
              <a:t>28/04/2013</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B9A3C85D-6A02-482C-AC43-5E3B705A0B89}"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5D6E196-5A18-4DB8-A64B-00F5D0D3BBA2}" type="datetimeFigureOut">
              <a:rPr lang="es-MX" smtClean="0"/>
              <a:t>28/04/2013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3C85D-6A02-482C-AC43-5E3B705A0B8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5D6E196-5A18-4DB8-A64B-00F5D0D3BBA2}" type="datetimeFigureOut">
              <a:rPr lang="es-MX" smtClean="0"/>
              <a:t>28/04/2013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3C85D-6A02-482C-AC43-5E3B705A0B8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C5D6E196-5A18-4DB8-A64B-00F5D0D3BBA2}" type="datetimeFigureOut">
              <a:rPr lang="es-MX" smtClean="0"/>
              <a:t>28/04/2013</a:t>
            </a:fld>
            <a:endParaRPr lang="es-MX"/>
          </a:p>
        </p:txBody>
      </p:sp>
      <p:sp>
        <p:nvSpPr>
          <p:cNvPr id="9" name="8 Marcador de número de diapositiva"/>
          <p:cNvSpPr>
            <a:spLocks noGrp="1"/>
          </p:cNvSpPr>
          <p:nvPr>
            <p:ph type="sldNum" sz="quarter" idx="15"/>
          </p:nvPr>
        </p:nvSpPr>
        <p:spPr/>
        <p:txBody>
          <a:bodyPr rtlCol="0"/>
          <a:lstStyle/>
          <a:p>
            <a:fld id="{B9A3C85D-6A02-482C-AC43-5E3B705A0B89}"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C5D6E196-5A18-4DB8-A64B-00F5D0D3BBA2}" type="datetimeFigureOut">
              <a:rPr lang="es-MX" smtClean="0"/>
              <a:t>28/04/2013</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B9A3C85D-6A02-482C-AC43-5E3B705A0B89}"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5D6E196-5A18-4DB8-A64B-00F5D0D3BBA2}" type="datetimeFigureOut">
              <a:rPr lang="es-MX" smtClean="0"/>
              <a:t>28/04/2013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A3C85D-6A02-482C-AC43-5E3B705A0B89}"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C5D6E196-5A18-4DB8-A64B-00F5D0D3BBA2}" type="datetimeFigureOut">
              <a:rPr lang="es-MX" smtClean="0"/>
              <a:t>28/04/2013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9A3C85D-6A02-482C-AC43-5E3B705A0B89}"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C5D6E196-5A18-4DB8-A64B-00F5D0D3BBA2}" type="datetimeFigureOut">
              <a:rPr lang="es-MX" smtClean="0"/>
              <a:t>28/04/2013</a:t>
            </a:fld>
            <a:endParaRPr lang="es-MX"/>
          </a:p>
        </p:txBody>
      </p:sp>
      <p:sp>
        <p:nvSpPr>
          <p:cNvPr id="7" name="6 Marcador de número de diapositiva"/>
          <p:cNvSpPr>
            <a:spLocks noGrp="1"/>
          </p:cNvSpPr>
          <p:nvPr>
            <p:ph type="sldNum" sz="quarter" idx="11"/>
          </p:nvPr>
        </p:nvSpPr>
        <p:spPr/>
        <p:txBody>
          <a:bodyPr rtlCol="0"/>
          <a:lstStyle/>
          <a:p>
            <a:fld id="{B9A3C85D-6A02-482C-AC43-5E3B705A0B89}"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5D6E196-5A18-4DB8-A64B-00F5D0D3BBA2}" type="datetimeFigureOut">
              <a:rPr lang="es-MX" smtClean="0"/>
              <a:t>28/04/2013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9A3C85D-6A02-482C-AC43-5E3B705A0B8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C5D6E196-5A18-4DB8-A64B-00F5D0D3BBA2}" type="datetimeFigureOut">
              <a:rPr lang="es-MX" smtClean="0"/>
              <a:t>28/04/2013</a:t>
            </a:fld>
            <a:endParaRPr lang="es-MX"/>
          </a:p>
        </p:txBody>
      </p:sp>
      <p:sp>
        <p:nvSpPr>
          <p:cNvPr id="22" name="21 Marcador de número de diapositiva"/>
          <p:cNvSpPr>
            <a:spLocks noGrp="1"/>
          </p:cNvSpPr>
          <p:nvPr>
            <p:ph type="sldNum" sz="quarter" idx="15"/>
          </p:nvPr>
        </p:nvSpPr>
        <p:spPr/>
        <p:txBody>
          <a:bodyPr rtlCol="0"/>
          <a:lstStyle/>
          <a:p>
            <a:fld id="{B9A3C85D-6A02-482C-AC43-5E3B705A0B89}"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C5D6E196-5A18-4DB8-A64B-00F5D0D3BBA2}" type="datetimeFigureOut">
              <a:rPr lang="es-MX" smtClean="0"/>
              <a:t>28/04/2013</a:t>
            </a:fld>
            <a:endParaRPr lang="es-MX"/>
          </a:p>
        </p:txBody>
      </p:sp>
      <p:sp>
        <p:nvSpPr>
          <p:cNvPr id="18" name="17 Marcador de número de diapositiva"/>
          <p:cNvSpPr>
            <a:spLocks noGrp="1"/>
          </p:cNvSpPr>
          <p:nvPr>
            <p:ph type="sldNum" sz="quarter" idx="11"/>
          </p:nvPr>
        </p:nvSpPr>
        <p:spPr/>
        <p:txBody>
          <a:bodyPr rtlCol="0"/>
          <a:lstStyle/>
          <a:p>
            <a:fld id="{B9A3C85D-6A02-482C-AC43-5E3B705A0B89}"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5D6E196-5A18-4DB8-A64B-00F5D0D3BBA2}" type="datetimeFigureOut">
              <a:rPr lang="es-MX" smtClean="0"/>
              <a:t>28/04/2013</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9A3C85D-6A02-482C-AC43-5E3B705A0B8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Computadora" TargetMode="External"/><Relationship Id="rId2" Type="http://schemas.openxmlformats.org/officeDocument/2006/relationships/hyperlink" Target="http://es.wikipedia.org/wiki/Software" TargetMode="External"/><Relationship Id="rId1" Type="http://schemas.openxmlformats.org/officeDocument/2006/relationships/slideLayout" Target="../slideLayouts/slideLayout2.xml"/><Relationship Id="rId5" Type="http://schemas.openxmlformats.org/officeDocument/2006/relationships/hyperlink" Target="http://es.wikipedia.org/wiki/Sistema_inform%C3%A1tico" TargetMode="External"/><Relationship Id="rId4" Type="http://schemas.openxmlformats.org/officeDocument/2006/relationships/hyperlink" Target="http://es.wikipedia.org/wiki/Red_inform%C3%A1tic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28860" y="3214686"/>
            <a:ext cx="6172200" cy="1894362"/>
          </a:xfrm>
        </p:spPr>
        <p:txBody>
          <a:bodyPr/>
          <a:lstStyle/>
          <a:p>
            <a:pPr algn="ctr"/>
            <a:r>
              <a:rPr lang="es-MX" dirty="0" smtClean="0"/>
              <a:t>'SISTEMA OPERATIVO DE RED'</a:t>
            </a:r>
            <a:br>
              <a:rPr lang="es-MX" dirty="0" smtClean="0"/>
            </a:br>
            <a:endParaRPr lang="es-MX" dirty="0"/>
          </a:p>
        </p:txBody>
      </p:sp>
      <p:sp>
        <p:nvSpPr>
          <p:cNvPr id="3" name="2 Subtítulo"/>
          <p:cNvSpPr>
            <a:spLocks noGrp="1"/>
          </p:cNvSpPr>
          <p:nvPr>
            <p:ph type="subTitle" idx="1"/>
          </p:nvPr>
        </p:nvSpPr>
        <p:spPr/>
        <p:txBody>
          <a:bodyPr/>
          <a:lstStyle/>
          <a:p>
            <a:pPr algn="r"/>
            <a:r>
              <a:rPr lang="es-MX" dirty="0" smtClean="0"/>
              <a:t>RODRIGUEZ SALAZAR TRACY H. 6° “H”</a:t>
            </a:r>
            <a:endParaRPr lang="es-MX" dirty="0"/>
          </a:p>
        </p:txBody>
      </p:sp>
      <p:pic>
        <p:nvPicPr>
          <p:cNvPr id="22530" name="Picture 2" descr="http://3.bp.blogspot.com/_qUkqNJioFKk/TK3ov09caLI/AAAAAAAAABo/2_tXbY-Smeo/s1600/server1.jpg"/>
          <p:cNvPicPr>
            <a:picLocks noChangeAspect="1" noChangeArrowheads="1"/>
          </p:cNvPicPr>
          <p:nvPr/>
        </p:nvPicPr>
        <p:blipFill>
          <a:blip r:embed="rId2" cstate="print"/>
          <a:srcRect/>
          <a:stretch>
            <a:fillRect/>
          </a:stretch>
        </p:blipFill>
        <p:spPr bwMode="auto">
          <a:xfrm>
            <a:off x="3143240" y="285728"/>
            <a:ext cx="4572032" cy="30003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071546"/>
            <a:ext cx="7686700" cy="5402406"/>
          </a:xfrm>
        </p:spPr>
        <p:txBody>
          <a:bodyPr>
            <a:normAutofit fontScale="92500" lnSpcReduction="10000"/>
          </a:bodyPr>
          <a:lstStyle/>
          <a:p>
            <a:r>
              <a:rPr lang="es-MX" dirty="0" smtClean="0"/>
              <a:t>Como ya se sabe las computadoras están compuestas físicamente por diversos  componentes que les permiten interactuar mas fácilmente con sus operarios y hasta comunicarse con otras computadoras. Por si solo es hardware de las computadoras es grandioso, pero no lo lleva a ningún lado por si solo. El hardware requiere software, generalmente software de sistema operativo, para realizar tareas útiles Un OS (sistema operativo) es el software que permite que los usuarios y aplicaciones </a:t>
            </a:r>
            <a:r>
              <a:rPr lang="es-MX" dirty="0" err="1" smtClean="0"/>
              <a:t>interactuen</a:t>
            </a:r>
            <a:r>
              <a:rPr lang="es-MX" dirty="0" smtClean="0"/>
              <a:t> con el hardware de la computadora. Entre los sistemas operativos que el hombre ha creado vamos a centrarnos en los sistemas operativos multitarea, que so los que pueden realizar varias tareas simultáneamente, y los sistemas multiusuario, los cuales fueron diseñados para soportar muchas sesiones de usuario en una computadora.</a:t>
            </a:r>
          </a:p>
          <a:p>
            <a:endParaRPr lang="es-MX" dirty="0"/>
          </a:p>
        </p:txBody>
      </p:sp>
      <p:sp>
        <p:nvSpPr>
          <p:cNvPr id="1025" name="Rectangle 1"/>
          <p:cNvSpPr>
            <a:spLocks noGrp="1" noChangeArrowheads="1"/>
          </p:cNvSpPr>
          <p:nvPr>
            <p:ph type="title"/>
          </p:nvPr>
        </p:nvSpPr>
        <p:spPr bwMode="auto">
          <a:xfrm>
            <a:off x="457200" y="357188"/>
            <a:ext cx="7758113" cy="106045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rgbClr val="A3A1A1"/>
                </a:solidFill>
                <a:effectLst/>
                <a:latin typeface="Arial" pitchFamily="34" charset="0"/>
                <a:ea typeface="Times New Roman" pitchFamily="18" charset="0"/>
                <a:cs typeface="Arial" pitchFamily="34" charset="0"/>
              </a:rPr>
              <a:t>*TIPOS DE SISTEMAS OPERATIVOS DE RED*</a:t>
            </a:r>
            <a:endParaRPr kumimoji="0" lang="es-MX"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enredes.com/blog/wp-content/uploads/2012/10/sistemas-operativos-iconos-guiaparatorpes.blogspot.com_.gif"/>
          <p:cNvPicPr>
            <a:picLocks noGrp="1"/>
          </p:cNvPicPr>
          <p:nvPr>
            <p:ph sz="quarter" idx="1"/>
          </p:nvPr>
        </p:nvPicPr>
        <p:blipFill>
          <a:blip r:embed="rId2" cstate="print"/>
          <a:srcRect/>
          <a:stretch>
            <a:fillRect/>
          </a:stretch>
        </p:blipFill>
        <p:spPr bwMode="auto">
          <a:xfrm>
            <a:off x="1428728" y="1643050"/>
            <a:ext cx="5962676" cy="44370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42910" y="357166"/>
            <a:ext cx="7467600" cy="4873752"/>
          </a:xfrm>
        </p:spPr>
        <p:txBody>
          <a:bodyPr/>
          <a:lstStyle/>
          <a:p>
            <a:r>
              <a:rPr lang="es-MX" dirty="0" smtClean="0"/>
              <a:t>Existen muchos sistemas operativos capaces de gestionar una red dependiente de las arquitecturas de las máquinas que se utilicen. Los más comunes son : Novell, </a:t>
            </a:r>
            <a:r>
              <a:rPr lang="es-MX" dirty="0" err="1" smtClean="0"/>
              <a:t>Lantastic</a:t>
            </a:r>
            <a:r>
              <a:rPr lang="es-MX" dirty="0" smtClean="0"/>
              <a:t>, Windows 3.11 para trabajo en grupo, Unix</a:t>
            </a:r>
            <a:r>
              <a:rPr lang="es-MX" dirty="0" smtClean="0"/>
              <a:t>,</a:t>
            </a:r>
          </a:p>
          <a:p>
            <a:pPr>
              <a:buNone/>
            </a:pPr>
            <a:r>
              <a:rPr lang="es-MX" dirty="0" smtClean="0"/>
              <a:t> </a:t>
            </a:r>
            <a:r>
              <a:rPr lang="es-MX" dirty="0" smtClean="0"/>
              <a:t>  </a:t>
            </a:r>
            <a:r>
              <a:rPr lang="es-MX" dirty="0" smtClean="0"/>
              <a:t>Linux, Windows 95, Windows NT, OS/2... </a:t>
            </a:r>
            <a:r>
              <a:rPr lang="es-MX" dirty="0" smtClean="0"/>
              <a:t>                        Cada </a:t>
            </a:r>
            <a:r>
              <a:rPr lang="es-MX" dirty="0" smtClean="0"/>
              <a:t>sistema operativo ofrece una forma diferente de manejar la red y utiliza </a:t>
            </a:r>
            <a:r>
              <a:rPr lang="es-MX" dirty="0" smtClean="0"/>
              <a:t>                               diferentes </a:t>
            </a:r>
            <a:r>
              <a:rPr lang="es-MX" dirty="0" smtClean="0"/>
              <a:t>protocolos para </a:t>
            </a:r>
            <a:r>
              <a:rPr lang="es-MX" dirty="0" smtClean="0"/>
              <a:t>                                             la comunicación</a:t>
            </a:r>
            <a:r>
              <a:rPr lang="es-MX" dirty="0" smtClean="0"/>
              <a:t>.</a:t>
            </a:r>
          </a:p>
          <a:p>
            <a:endParaRPr lang="es-MX" dirty="0"/>
          </a:p>
        </p:txBody>
      </p:sp>
      <p:pic>
        <p:nvPicPr>
          <p:cNvPr id="4" name="3 Imagen" descr="http://estecnica180.files.wordpress.com/2011/10/sistemas_operativos1.jpg"/>
          <p:cNvPicPr/>
          <p:nvPr/>
        </p:nvPicPr>
        <p:blipFill>
          <a:blip r:embed="rId2" cstate="print"/>
          <a:srcRect/>
          <a:stretch>
            <a:fillRect/>
          </a:stretch>
        </p:blipFill>
        <p:spPr bwMode="auto">
          <a:xfrm rot="1222744">
            <a:off x="4599013" y="3828672"/>
            <a:ext cx="3165559" cy="255821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4.bp.blogspot.com/-WCYAQgMEDoY/UAEMZApWvqI/AAAAAAAAACk/UrzrO7gGoJQ/s1600/sistemas-operativos.jpg"/>
          <p:cNvPicPr>
            <a:picLocks noGrp="1"/>
          </p:cNvPicPr>
          <p:nvPr>
            <p:ph sz="quarter" idx="1"/>
          </p:nvPr>
        </p:nvPicPr>
        <p:blipFill>
          <a:blip r:embed="rId2" cstate="print"/>
          <a:srcRect/>
          <a:stretch>
            <a:fillRect/>
          </a:stretch>
        </p:blipFill>
        <p:spPr bwMode="auto">
          <a:xfrm>
            <a:off x="457200" y="500042"/>
            <a:ext cx="7901014" cy="540387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MS-DOS para Windows</a:t>
            </a:r>
            <a:endParaRPr lang="es-MX" dirty="0" smtClean="0"/>
          </a:p>
        </p:txBody>
      </p:sp>
      <p:sp>
        <p:nvSpPr>
          <p:cNvPr id="3" name="2 Marcador de contenido"/>
          <p:cNvSpPr>
            <a:spLocks noGrp="1"/>
          </p:cNvSpPr>
          <p:nvPr>
            <p:ph sz="quarter" idx="1"/>
          </p:nvPr>
        </p:nvSpPr>
        <p:spPr/>
        <p:txBody>
          <a:bodyPr>
            <a:normAutofit fontScale="92500" lnSpcReduction="10000"/>
          </a:bodyPr>
          <a:lstStyle/>
          <a:p>
            <a:r>
              <a:rPr lang="es-MX" dirty="0" smtClean="0"/>
              <a:t>Esta </a:t>
            </a:r>
            <a:r>
              <a:rPr lang="es-MX" dirty="0" smtClean="0"/>
              <a:t>interfaz funcionaba como un extensión de MS-DOS (el cual es un sistema de una sola tarea) y ofrecía únicamente multitarea cooperativa, lo que significa que las aplicaciones de software son las responsables de ceder cooperativamente los recursos del sistema).El advenimiento de Windows para Trabajo en Grupo a principios de 1990 ofrecía características de conectividad nativa en Windows, que significaban la conectividad para una gran cantidad de usuarios. Como cliente de red, la combinación del DOS y Windows 3.x deja mucho que desear. Por alguna razón DOS/Windows carece de un potencial para multitarea robusto, y su uso de memoria no es eficiente. Sin embargo es una forma barata y fácil de </a:t>
            </a:r>
            <a:r>
              <a:rPr lang="es-MX" dirty="0" err="1" smtClean="0"/>
              <a:t>accesar</a:t>
            </a:r>
            <a:r>
              <a:rPr lang="es-MX" dirty="0" smtClean="0"/>
              <a:t> un red.</a:t>
            </a:r>
          </a:p>
          <a:p>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err="1" smtClean="0"/>
              <a:t>MacOS</a:t>
            </a:r>
            <a:r>
              <a:rPr lang="es-MX" dirty="0" smtClean="0"/>
              <a:t/>
            </a:r>
            <a:br>
              <a:rPr lang="es-MX" dirty="0" smtClean="0"/>
            </a:br>
            <a:endParaRPr lang="es-MX" dirty="0"/>
          </a:p>
        </p:txBody>
      </p:sp>
      <p:sp>
        <p:nvSpPr>
          <p:cNvPr id="3" name="2 Marcador de contenido"/>
          <p:cNvSpPr>
            <a:spLocks noGrp="1"/>
          </p:cNvSpPr>
          <p:nvPr>
            <p:ph sz="quarter" idx="1"/>
          </p:nvPr>
        </p:nvSpPr>
        <p:spPr/>
        <p:txBody>
          <a:bodyPr>
            <a:normAutofit fontScale="92500" lnSpcReduction="10000"/>
          </a:bodyPr>
          <a:lstStyle/>
          <a:p>
            <a:r>
              <a:rPr lang="es-MX" dirty="0" smtClean="0"/>
              <a:t>El </a:t>
            </a:r>
            <a:r>
              <a:rPr lang="es-MX" dirty="0" smtClean="0"/>
              <a:t>OS de Macintosh fue inventado por Apple en 1984. Es una interfaz sencilla, muy adecuada para los usuarios que no tienen conocimientos técnicos; esto , combinado con la reputación Macintosh de nunca preocupar al usuario respecto al hardware de su computadora (el software de los sistemas operativos Macintosh corre solamente en computadoras Macintosh), llevo a que los usuarios desarrollaran una devoción casi fanática por </a:t>
            </a:r>
            <a:r>
              <a:rPr lang="es-MX" dirty="0" err="1" smtClean="0"/>
              <a:t>Apple.Como</a:t>
            </a:r>
            <a:r>
              <a:rPr lang="es-MX" dirty="0" smtClean="0"/>
              <a:t> cliente de red, el </a:t>
            </a:r>
            <a:r>
              <a:rPr lang="es-MX" dirty="0" err="1" smtClean="0"/>
              <a:t>MacOS</a:t>
            </a:r>
            <a:r>
              <a:rPr lang="es-MX" dirty="0" smtClean="0"/>
              <a:t> usa el AppleTalk, que es un software (protocolo) que esta hecho para computadoras basadas en </a:t>
            </a:r>
            <a:r>
              <a:rPr lang="es-MX" dirty="0" err="1" smtClean="0"/>
              <a:t>MacOS</a:t>
            </a:r>
            <a:r>
              <a:rPr lang="es-MX" dirty="0" smtClean="0"/>
              <a:t>, el cual permite el acceso a recurso en red como lo son impresora y discos compartidos. Hasta el </a:t>
            </a:r>
            <a:r>
              <a:rPr lang="es-MX" dirty="0" err="1" smtClean="0"/>
              <a:t>MacOS</a:t>
            </a:r>
            <a:r>
              <a:rPr lang="es-MX" dirty="0" smtClean="0"/>
              <a:t> 8, había muy poca conectividad aparte de AppleTalk.</a:t>
            </a:r>
          </a:p>
          <a:p>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OS/2</a:t>
            </a:r>
            <a:r>
              <a:rPr lang="es-MX" dirty="0" smtClean="0"/>
              <a:t/>
            </a:r>
            <a:br>
              <a:rPr lang="es-MX" dirty="0" smtClean="0"/>
            </a:br>
            <a:endParaRPr lang="es-MX" dirty="0"/>
          </a:p>
        </p:txBody>
      </p:sp>
      <p:sp>
        <p:nvSpPr>
          <p:cNvPr id="3" name="2 Marcador de contenido"/>
          <p:cNvSpPr>
            <a:spLocks noGrp="1"/>
          </p:cNvSpPr>
          <p:nvPr>
            <p:ph sz="quarter" idx="1"/>
          </p:nvPr>
        </p:nvSpPr>
        <p:spPr/>
        <p:txBody>
          <a:bodyPr>
            <a:normAutofit/>
          </a:bodyPr>
          <a:lstStyle/>
          <a:p>
            <a:r>
              <a:rPr lang="es-MX" dirty="0" smtClean="0"/>
              <a:t>Este </a:t>
            </a:r>
            <a:r>
              <a:rPr lang="es-MX" dirty="0" smtClean="0"/>
              <a:t>es un sistema que desarrollo inicialmente IBM y Microsoft, el cual era compatible con Intel. El sistema operativo/2 u OS/2, como comúnmente se le llama, es un verdadero sistema de 32 bits con multitareas por preferencias, diseñado para ejecutarse en hardware compatible con Intel. El OS/2 es un sistema con orientación hacia el cliente, que soporta inicios de sesión múltiples de manera simultánea a recursos diferentes en computadoras remotas. </a:t>
            </a:r>
            <a:r>
              <a:rPr lang="es-MX" dirty="0" err="1" smtClean="0"/>
              <a:t>ElOS</a:t>
            </a:r>
            <a:r>
              <a:rPr lang="es-MX" dirty="0" smtClean="0"/>
              <a:t>/2 es un sistema operativo poderoso y competente que se encuentra disponible en versión de servidor, así como en versión de estación de trabajo.</a:t>
            </a:r>
          </a:p>
          <a:p>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Windows NT</a:t>
            </a:r>
            <a:r>
              <a:rPr lang="es-MX" dirty="0" smtClean="0"/>
              <a:t/>
            </a:r>
            <a:br>
              <a:rPr lang="es-MX" dirty="0" smtClean="0"/>
            </a:br>
            <a:endParaRPr lang="es-MX" dirty="0"/>
          </a:p>
        </p:txBody>
      </p:sp>
      <p:sp>
        <p:nvSpPr>
          <p:cNvPr id="3" name="2 Marcador de contenido"/>
          <p:cNvSpPr>
            <a:spLocks noGrp="1"/>
          </p:cNvSpPr>
          <p:nvPr>
            <p:ph sz="quarter" idx="1"/>
          </p:nvPr>
        </p:nvSpPr>
        <p:spPr>
          <a:xfrm>
            <a:off x="457200" y="1600200"/>
            <a:ext cx="7829576" cy="3971940"/>
          </a:xfrm>
        </p:spPr>
        <p:txBody>
          <a:bodyPr/>
          <a:lstStyle/>
          <a:p>
            <a:r>
              <a:rPr lang="es-MX" dirty="0" smtClean="0"/>
              <a:t>A </a:t>
            </a:r>
            <a:r>
              <a:rPr lang="es-MX" dirty="0" smtClean="0"/>
              <a:t>principios de la década de 1990 Microsoft se retira del modelo OS/2 para crear un sistema operativo para servidores y estaciones de trabajo de clase empresarial que no solamente se ejecutara en computadoras compatibles con Intel, el nombre de ese sistema operativo fue Windows NT.</a:t>
            </a:r>
          </a:p>
          <a:p>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NetWare de Novell</a:t>
            </a:r>
            <a:r>
              <a:rPr lang="es-MX" dirty="0" smtClean="0"/>
              <a:t/>
            </a:r>
            <a:br>
              <a:rPr lang="es-MX" dirty="0" smtClean="0"/>
            </a:br>
            <a:endParaRPr lang="es-MX" dirty="0"/>
          </a:p>
        </p:txBody>
      </p:sp>
      <p:sp>
        <p:nvSpPr>
          <p:cNvPr id="3" name="2 Marcador de contenido"/>
          <p:cNvSpPr>
            <a:spLocks noGrp="1"/>
          </p:cNvSpPr>
          <p:nvPr>
            <p:ph sz="quarter" idx="1"/>
          </p:nvPr>
        </p:nvSpPr>
        <p:spPr/>
        <p:txBody>
          <a:bodyPr/>
          <a:lstStyle/>
          <a:p>
            <a:r>
              <a:rPr lang="es-MX" dirty="0" smtClean="0"/>
              <a:t>NetWare </a:t>
            </a:r>
            <a:r>
              <a:rPr lang="es-MX" dirty="0" smtClean="0"/>
              <a:t>es un producto intenso y complejo. En contraste con otros sistemas operativos de red más nuevos como Windows NT, NetWare es difícil y contencioso. Tampoco es muy adecuado para ser un servidor de aplicaciones o servidor que corra aplicaciones de servicio de red como bases de datos y aplicaciones de fax, y su sistema de consola es una línea de comandos similar a DOS o Unix.</a:t>
            </a:r>
          </a:p>
          <a:p>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UNIX</a:t>
            </a:r>
            <a:r>
              <a:rPr lang="es-MX" dirty="0" smtClean="0"/>
              <a:t/>
            </a:r>
            <a:br>
              <a:rPr lang="es-MX" dirty="0" smtClean="0"/>
            </a:br>
            <a:endParaRPr lang="es-MX" dirty="0"/>
          </a:p>
        </p:txBody>
      </p:sp>
      <p:sp>
        <p:nvSpPr>
          <p:cNvPr id="3" name="2 Marcador de contenido"/>
          <p:cNvSpPr>
            <a:spLocks noGrp="1"/>
          </p:cNvSpPr>
          <p:nvPr>
            <p:ph sz="quarter" idx="1"/>
          </p:nvPr>
        </p:nvSpPr>
        <p:spPr/>
        <p:txBody>
          <a:bodyPr/>
          <a:lstStyle/>
          <a:p>
            <a:r>
              <a:rPr lang="es-MX" dirty="0" smtClean="0"/>
              <a:t>UNIX </a:t>
            </a:r>
            <a:r>
              <a:rPr lang="es-MX" dirty="0" smtClean="0"/>
              <a:t>como su homologo más joven Windows NT, es un sistema operativo multitareas por preferencias. A diferencia de cualquier otro sistema operativo, este se distribuye generalmente con su código fuente. La mayor parte de los fabricantes de sistemas operativos comerciales no proporcionan el código fuente porque creen que es propietario</a:t>
            </a:r>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el sistema operativo de red?</a:t>
            </a:r>
            <a:endParaRPr lang="es-MX" dirty="0"/>
          </a:p>
        </p:txBody>
      </p:sp>
      <p:sp>
        <p:nvSpPr>
          <p:cNvPr id="3" name="2 Marcador de contenido"/>
          <p:cNvSpPr>
            <a:spLocks noGrp="1"/>
          </p:cNvSpPr>
          <p:nvPr>
            <p:ph sz="quarter" idx="1"/>
          </p:nvPr>
        </p:nvSpPr>
        <p:spPr/>
        <p:txBody>
          <a:bodyPr/>
          <a:lstStyle/>
          <a:p>
            <a:r>
              <a:rPr lang="es-MX" dirty="0" smtClean="0"/>
              <a:t>El </a:t>
            </a:r>
            <a:r>
              <a:rPr lang="es-MX" b="1" dirty="0" smtClean="0"/>
              <a:t>sistema operativo de red</a:t>
            </a:r>
            <a:r>
              <a:rPr lang="es-MX" dirty="0" smtClean="0"/>
              <a:t> permite la interconexión de ordenadores para poder acceder a los servicios y recursos. Al igual que un equipo no puede trabajar sin un sistema operativo, una red de equipos no puede funcionar sin un sistema operativo de red. Si no se dispone de ningún sistema operativo de red, el equipo, no pueden compartir recursos y los usuarios no </a:t>
            </a:r>
            <a:r>
              <a:rPr lang="es-MX" dirty="0" err="1" smtClean="0"/>
              <a:t>podran</a:t>
            </a:r>
            <a:r>
              <a:rPr lang="es-MX" dirty="0" smtClean="0"/>
              <a:t> utilizar estos recursos.</a:t>
            </a:r>
          </a:p>
          <a:p>
            <a:endParaRPr lang="es-MX"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LINUX</a:t>
            </a:r>
            <a:r>
              <a:rPr lang="es-MX" dirty="0" smtClean="0"/>
              <a:t/>
            </a:r>
            <a:br>
              <a:rPr lang="es-MX" dirty="0" smtClean="0"/>
            </a:br>
            <a:endParaRPr lang="es-MX" dirty="0"/>
          </a:p>
        </p:txBody>
      </p:sp>
      <p:sp>
        <p:nvSpPr>
          <p:cNvPr id="3" name="2 Marcador de contenido"/>
          <p:cNvSpPr>
            <a:spLocks noGrp="1"/>
          </p:cNvSpPr>
          <p:nvPr>
            <p:ph sz="quarter" idx="1"/>
          </p:nvPr>
        </p:nvSpPr>
        <p:spPr/>
        <p:txBody>
          <a:bodyPr/>
          <a:lstStyle/>
          <a:p>
            <a:r>
              <a:rPr lang="es-MX" dirty="0" smtClean="0"/>
              <a:t>Linux </a:t>
            </a:r>
            <a:r>
              <a:rPr lang="es-MX" dirty="0" smtClean="0"/>
              <a:t>es un sistema operativo parecido a UNIX, el cual corre en maquinas con un procesador Intel x86; así como otros procesadores compatibles con Intel, tales como AMD y </a:t>
            </a:r>
            <a:r>
              <a:rPr lang="es-MX" dirty="0" err="1" smtClean="0"/>
              <a:t>Cyrix</a:t>
            </a:r>
            <a:r>
              <a:rPr lang="es-MX" dirty="0" smtClean="0"/>
              <a:t>. También puede correr sobre procesadores </a:t>
            </a:r>
            <a:r>
              <a:rPr lang="es-MX" dirty="0" err="1" smtClean="0"/>
              <a:t>Alpha</a:t>
            </a:r>
            <a:r>
              <a:rPr lang="es-MX" dirty="0" smtClean="0"/>
              <a:t> y hasta computadoras Macintosh con procesadores </a:t>
            </a:r>
            <a:r>
              <a:rPr lang="es-MX" dirty="0" err="1" smtClean="0"/>
              <a:t>PowerPC</a:t>
            </a:r>
            <a:r>
              <a:rPr lang="es-MX" dirty="0" smtClean="0"/>
              <a:t>. Hay que tener claro que Linux es un sistema gratuito, y que a diferencia de varios dialectos comerciales de UNIX, tales como SCO, HP/UX, AIX y DEC OSF/1, puede ser  adquirido sin consto alguno junto con su código fuente.</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28596" y="285728"/>
            <a:ext cx="7467600" cy="4873752"/>
          </a:xfrm>
        </p:spPr>
        <p:txBody>
          <a:bodyPr/>
          <a:lstStyle/>
          <a:p>
            <a:r>
              <a:rPr lang="es-MX" dirty="0" smtClean="0"/>
              <a:t>Dependiendo del fabricante del sistema operativo de red, tenemos que el software de red para un equipo personal se puede añadir al propio sistema operativo del equipo o integrarse con él.</a:t>
            </a:r>
          </a:p>
          <a:p>
            <a:r>
              <a:rPr lang="es-MX" dirty="0" smtClean="0"/>
              <a:t>NetWare de Novell es el ejemplo más familiar y famoso de sistema operativo de red donde el software de red del equipo cliente se incorpora en el sistema operativo del equipo. El equipo personal necesita ambos sistema operativos </a:t>
            </a:r>
            <a:r>
              <a:rPr lang="es-MX" dirty="0" smtClean="0"/>
              <a:t>para</a:t>
            </a:r>
          </a:p>
          <a:p>
            <a:pPr>
              <a:buNone/>
            </a:pPr>
            <a:r>
              <a:rPr lang="es-MX" dirty="0" smtClean="0"/>
              <a:t> </a:t>
            </a:r>
            <a:r>
              <a:rPr lang="es-MX" dirty="0" smtClean="0"/>
              <a:t> </a:t>
            </a:r>
            <a:r>
              <a:rPr lang="es-MX" dirty="0" smtClean="0"/>
              <a:t>gestionar conjuntamente las funciones de red y las funciones individuales.</a:t>
            </a:r>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rasgocorp.net/SoporteTecnico/AyudaSPA/images/ClienteServidor.jpg"/>
          <p:cNvPicPr/>
          <p:nvPr/>
        </p:nvPicPr>
        <p:blipFill>
          <a:blip r:embed="rId2" cstate="print"/>
          <a:srcRect/>
          <a:stretch>
            <a:fillRect/>
          </a:stretch>
        </p:blipFill>
        <p:spPr bwMode="auto">
          <a:xfrm rot="1110730">
            <a:off x="1041317" y="705761"/>
            <a:ext cx="5137764" cy="4246893"/>
          </a:xfrm>
          <a:prstGeom prst="rect">
            <a:avLst/>
          </a:prstGeom>
          <a:noFill/>
          <a:ln w="9525">
            <a:noFill/>
            <a:miter lim="800000"/>
            <a:headEnd/>
            <a:tailEnd/>
          </a:ln>
        </p:spPr>
      </p:pic>
      <p:pic>
        <p:nvPicPr>
          <p:cNvPr id="5" name="4 Imagen" descr="http://1.bp.blogspot.com/-PnzZJYUYy-U/TV_831Z0O1I/AAAAAAAAAFU/E-p9aCaWOQo/s1600/SISTEMA+OPERATIVO.jpg"/>
          <p:cNvPicPr/>
          <p:nvPr/>
        </p:nvPicPr>
        <p:blipFill>
          <a:blip r:embed="rId3" cstate="print"/>
          <a:srcRect/>
          <a:stretch>
            <a:fillRect/>
          </a:stretch>
        </p:blipFill>
        <p:spPr bwMode="auto">
          <a:xfrm rot="20694078">
            <a:off x="6313098" y="3966190"/>
            <a:ext cx="2214578" cy="214314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7972452" cy="6188224"/>
          </a:xfrm>
        </p:spPr>
        <p:txBody>
          <a:bodyPr>
            <a:normAutofit fontScale="92500"/>
          </a:bodyPr>
          <a:lstStyle/>
          <a:p>
            <a:r>
              <a:rPr lang="es-MX" dirty="0" smtClean="0"/>
              <a:t>El software del sistema operativo de red se integra en un número importante de sistemas operativos conocidos, incluyendo Windows 2000 Server/Professional, Windows NT Server/Workstation, Windows 95/98/ME y Apple </a:t>
            </a:r>
            <a:r>
              <a:rPr lang="es-MX" dirty="0" err="1" smtClean="0"/>
              <a:t>Talk</a:t>
            </a:r>
            <a:r>
              <a:rPr lang="es-MX" dirty="0" smtClean="0"/>
              <a:t>.</a:t>
            </a:r>
          </a:p>
          <a:p>
            <a:r>
              <a:rPr lang="es-MX" dirty="0" smtClean="0"/>
              <a:t>Cada configuración (sistemas operativos de red y del equipo separados, o sistema operativo combinando las funciones de ambos) tiene sus ventajas e inconvenientes. Por tanto, nuestro trabajo como especialistas en redes es determinar la configuración que mejor se adapte a las necesidades de nuestra red.</a:t>
            </a:r>
          </a:p>
          <a:p>
            <a:r>
              <a:rPr lang="es-MX" dirty="0" smtClean="0"/>
              <a:t>Es un componente </a:t>
            </a:r>
            <a:r>
              <a:rPr lang="es-MX" dirty="0" smtClean="0">
                <a:hlinkClick r:id="rId2" tooltip="Software"/>
              </a:rPr>
              <a:t>software</a:t>
            </a:r>
            <a:r>
              <a:rPr lang="es-MX" dirty="0" smtClean="0"/>
              <a:t> de una </a:t>
            </a:r>
            <a:r>
              <a:rPr lang="es-MX" dirty="0" smtClean="0">
                <a:hlinkClick r:id="rId3" tooltip="Computadora"/>
              </a:rPr>
              <a:t>computadora</a:t>
            </a:r>
            <a:r>
              <a:rPr lang="es-MX" dirty="0" smtClean="0"/>
              <a:t> que tiene como objetivo coordinar y manejar las actividades de los recursos del ordenador en una </a:t>
            </a:r>
            <a:r>
              <a:rPr lang="es-MX" dirty="0" smtClean="0">
                <a:hlinkClick r:id="rId4" tooltip="Red informática"/>
              </a:rPr>
              <a:t>red</a:t>
            </a:r>
            <a:r>
              <a:rPr lang="es-MX" dirty="0" smtClean="0"/>
              <a:t> de equipos. Consiste en un software que posibilita la comunicación de un </a:t>
            </a:r>
            <a:r>
              <a:rPr lang="es-MX" dirty="0" smtClean="0">
                <a:hlinkClick r:id="rId5" tooltip="Sistema informático"/>
              </a:rPr>
              <a:t>sistema informático</a:t>
            </a:r>
            <a:r>
              <a:rPr lang="es-MX" dirty="0" smtClean="0"/>
              <a:t> con otros equipos en el ámbito de una red.</a:t>
            </a:r>
          </a:p>
          <a:p>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*Identificar los recursos que administra el sistema operativo*</a:t>
            </a:r>
            <a:br>
              <a:rPr lang="es-MX" dirty="0" smtClean="0"/>
            </a:br>
            <a:endParaRPr lang="es-MX" dirty="0"/>
          </a:p>
        </p:txBody>
      </p:sp>
      <p:sp>
        <p:nvSpPr>
          <p:cNvPr id="3" name="2 Marcador de contenido"/>
          <p:cNvSpPr>
            <a:spLocks noGrp="1"/>
          </p:cNvSpPr>
          <p:nvPr>
            <p:ph sz="quarter" idx="1"/>
          </p:nvPr>
        </p:nvSpPr>
        <p:spPr/>
        <p:txBody>
          <a:bodyPr/>
          <a:lstStyle/>
          <a:p>
            <a:r>
              <a:rPr lang="es-MX" dirty="0" smtClean="0"/>
              <a:t>El sistema operativo tiene tres grandes funciones:</a:t>
            </a:r>
          </a:p>
          <a:p>
            <a:r>
              <a:rPr lang="es-MX" dirty="0" smtClean="0"/>
              <a:t/>
            </a:r>
            <a:br>
              <a:rPr lang="es-MX" dirty="0" smtClean="0"/>
            </a:br>
            <a:r>
              <a:rPr lang="es-MX" dirty="0" smtClean="0"/>
              <a:t>Coordina y manipula el hardware de la </a:t>
            </a:r>
            <a:r>
              <a:rPr lang="es-MX" dirty="0" err="1" smtClean="0"/>
              <a:t>computadora,como</a:t>
            </a:r>
            <a:r>
              <a:rPr lang="es-MX" dirty="0" smtClean="0"/>
              <a:t> la memoria, las impresoras, las unidades de disco, el teclado o el mouse; organiza los archivos </a:t>
            </a:r>
            <a:r>
              <a:rPr lang="es-MX" dirty="0" err="1" smtClean="0"/>
              <a:t>endiversos</a:t>
            </a:r>
            <a:r>
              <a:rPr lang="es-MX" dirty="0" smtClean="0"/>
              <a:t> dispositivos de almacenamiento, como discos flexibles, discos duros, discos compactos o </a:t>
            </a:r>
            <a:r>
              <a:rPr lang="es-MX" dirty="0" err="1" smtClean="0"/>
              <a:t>cintasmagnéticas</a:t>
            </a:r>
            <a:r>
              <a:rPr lang="es-MX" dirty="0" smtClean="0"/>
              <a:t>, y gestiona los errores de hardware y la pérdida de datos.</a:t>
            </a:r>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1.bp.blogspot.com/-wQYato8KRIk/TasWSxwh_7I/AAAAAAAAAIs/wQggQMTo0zI/s1600/so.jpg"/>
          <p:cNvPicPr>
            <a:picLocks noGrp="1"/>
          </p:cNvPicPr>
          <p:nvPr>
            <p:ph sz="quarter" idx="1"/>
          </p:nvPr>
        </p:nvPicPr>
        <p:blipFill>
          <a:blip r:embed="rId2" cstate="print"/>
          <a:srcRect/>
          <a:stretch>
            <a:fillRect/>
          </a:stretch>
        </p:blipFill>
        <p:spPr bwMode="auto">
          <a:xfrm>
            <a:off x="1285852" y="428604"/>
            <a:ext cx="6858048" cy="589041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71472" y="357166"/>
            <a:ext cx="7929618" cy="6072230"/>
          </a:xfrm>
        </p:spPr>
        <p:txBody>
          <a:bodyPr>
            <a:normAutofit/>
          </a:bodyPr>
          <a:lstStyle/>
          <a:p>
            <a:r>
              <a:rPr lang="es-MX" dirty="0" smtClean="0"/>
              <a:t>1.Aceptar todos los trabajos y conservarlos hasta su finalización.</a:t>
            </a:r>
          </a:p>
          <a:p>
            <a:r>
              <a:rPr lang="es-MX" dirty="0" smtClean="0"/>
              <a:t>2.Interpretación de comandos: Interpreta los comandos que permiten al usuario comunicarse con </a:t>
            </a:r>
            <a:r>
              <a:rPr lang="es-MX" dirty="0" err="1" smtClean="0"/>
              <a:t>elordenador</a:t>
            </a:r>
            <a:r>
              <a:rPr lang="es-MX" dirty="0" smtClean="0"/>
              <a:t>.</a:t>
            </a:r>
          </a:p>
          <a:p>
            <a:r>
              <a:rPr lang="es-MX" dirty="0" smtClean="0"/>
              <a:t>3.Control de recursos: Coordina y manipula el hardware de la computadora, como la memoria, </a:t>
            </a:r>
            <a:r>
              <a:rPr lang="es-MX" dirty="0" err="1" smtClean="0"/>
              <a:t>lasimpresoras</a:t>
            </a:r>
            <a:r>
              <a:rPr lang="es-MX" dirty="0" smtClean="0"/>
              <a:t>, las unidades de disco, el teclado o el Mouse</a:t>
            </a:r>
          </a:p>
          <a:p>
            <a:r>
              <a:rPr lang="es-MX" dirty="0" smtClean="0"/>
              <a:t>4.Manejo de dispositivos de E/S: Organiza los archivos en diversos dispositivos de </a:t>
            </a:r>
            <a:r>
              <a:rPr lang="es-MX" dirty="0" err="1" smtClean="0"/>
              <a:t>almacenamiento,como</a:t>
            </a:r>
            <a:r>
              <a:rPr lang="es-MX" dirty="0" smtClean="0"/>
              <a:t> discos flexibles, discos duros, discos compactos o cintas magnéticas.</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285728"/>
            <a:ext cx="8001056" cy="6188224"/>
          </a:xfrm>
        </p:spPr>
        <p:txBody>
          <a:bodyPr/>
          <a:lstStyle/>
          <a:p>
            <a:r>
              <a:rPr lang="es-MX" dirty="0" smtClean="0"/>
              <a:t>5.Manejo de errores: Gestiona los errores de hardware y la pérdida de datos.6.Secuencia de tareas: El sistema operativo debe administrar la manera en que se reparten </a:t>
            </a:r>
            <a:r>
              <a:rPr lang="es-MX" dirty="0" err="1" smtClean="0"/>
              <a:t>losprocesos</a:t>
            </a:r>
            <a:r>
              <a:rPr lang="es-MX" dirty="0" smtClean="0"/>
              <a:t>.</a:t>
            </a:r>
          </a:p>
          <a:p>
            <a:r>
              <a:rPr lang="es-MX" dirty="0" smtClean="0"/>
              <a:t>6.Definir el orden. (Quien va primero y quien después).</a:t>
            </a:r>
          </a:p>
          <a:p>
            <a:r>
              <a:rPr lang="es-MX" dirty="0" smtClean="0"/>
              <a:t>7.Protección: Evitar que las acciones de un usuario afecten el trabajo que esta realizando </a:t>
            </a:r>
            <a:r>
              <a:rPr lang="es-MX" dirty="0" err="1" smtClean="0"/>
              <a:t>otrousuario</a:t>
            </a:r>
            <a:r>
              <a:rPr lang="es-MX" dirty="0" smtClean="0"/>
              <a:t>.</a:t>
            </a:r>
          </a:p>
          <a:p>
            <a:r>
              <a:rPr lang="es-MX" dirty="0" smtClean="0"/>
              <a:t>8.Multiacceso: Un usuario se puede conectar a otra máquina sin tener que estar cerca de ella.</a:t>
            </a:r>
          </a:p>
          <a:p>
            <a:r>
              <a:rPr lang="es-MX" dirty="0" smtClean="0"/>
              <a:t>9.Contabilidad de recursos: establece el costo que se le cobra a un usuario por utilizar </a:t>
            </a:r>
            <a:r>
              <a:rPr lang="es-MX" dirty="0" err="1" smtClean="0"/>
              <a:t>determinadosrecursos</a:t>
            </a:r>
            <a:endParaRPr lang="es-MX" dirty="0" smtClean="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TotalTime>
  <Words>1102</Words>
  <Application>Microsoft Office PowerPoint</Application>
  <PresentationFormat>Presentación en pantalla (4:3)</PresentationFormat>
  <Paragraphs>40</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Mirador</vt:lpstr>
      <vt:lpstr>'SISTEMA OPERATIVO DE RED' </vt:lpstr>
      <vt:lpstr>¿Qué es el sistema operativo de red?</vt:lpstr>
      <vt:lpstr>Diapositiva 3</vt:lpstr>
      <vt:lpstr>Diapositiva 4</vt:lpstr>
      <vt:lpstr>Diapositiva 5</vt:lpstr>
      <vt:lpstr>*Identificar los recursos que administra el sistema operativo* </vt:lpstr>
      <vt:lpstr>Diapositiva 7</vt:lpstr>
      <vt:lpstr>Diapositiva 8</vt:lpstr>
      <vt:lpstr>Diapositiva 9</vt:lpstr>
      <vt:lpstr>*TIPOS DE SISTEMAS OPERATIVOS DE RED*</vt:lpstr>
      <vt:lpstr>Diapositiva 11</vt:lpstr>
      <vt:lpstr>Diapositiva 12</vt:lpstr>
      <vt:lpstr>Diapositiva 13</vt:lpstr>
      <vt:lpstr>MS-DOS para Windows</vt:lpstr>
      <vt:lpstr>MacOS </vt:lpstr>
      <vt:lpstr>OS/2 </vt:lpstr>
      <vt:lpstr>Windows NT </vt:lpstr>
      <vt:lpstr>NetWare de Novell </vt:lpstr>
      <vt:lpstr>UNIX </vt:lpstr>
      <vt:lpstr>LINUX </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OPERATIVO DE RED' </dc:title>
  <dc:creator>Your User Name</dc:creator>
  <cp:lastModifiedBy>Your User Name</cp:lastModifiedBy>
  <cp:revision>2</cp:revision>
  <dcterms:created xsi:type="dcterms:W3CDTF">2013-04-29T01:59:37Z</dcterms:created>
  <dcterms:modified xsi:type="dcterms:W3CDTF">2013-04-29T02:19:28Z</dcterms:modified>
</cp:coreProperties>
</file>